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0" r:id="rId2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B0F0"/>
    <a:srgbClr val="CCFFCC"/>
    <a:srgbClr val="800080"/>
    <a:srgbClr val="FF99FF"/>
    <a:srgbClr val="CC00CC"/>
    <a:srgbClr val="FFFF99"/>
    <a:srgbClr val="FFCCFF"/>
    <a:srgbClr val="0070C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3" autoAdjust="0"/>
    <p:restoredTop sz="94406" autoAdjust="0"/>
  </p:normalViewPr>
  <p:slideViewPr>
    <p:cSldViewPr>
      <p:cViewPr>
        <p:scale>
          <a:sx n="100" d="100"/>
          <a:sy n="100" d="100"/>
        </p:scale>
        <p:origin x="-534" y="4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1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1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1F392C3E-385A-4027-8A07-8A39802F95C5}" type="datetimeFigureOut">
              <a:rPr lang="ru-RU" smtClean="0"/>
              <a:pPr/>
              <a:t>30.06.2023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421BB01D-FF50-480E-92D0-E7138A0B06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86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D845DF-F57B-46CA-9A6C-8512A5D73EC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54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53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6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89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7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1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86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9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1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2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85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64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24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9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Рисунок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8" t="76042" r="59375" b="4166"/>
          <a:stretch>
            <a:fillRect/>
          </a:stretch>
        </p:blipFill>
        <p:spPr bwMode="auto">
          <a:xfrm>
            <a:off x="0" y="0"/>
            <a:ext cx="9906000" cy="50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26136" y="-27384"/>
            <a:ext cx="41360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cap="all" dirty="0" smtClean="0">
                <a:solidFill>
                  <a:srgbClr val="DEF6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новополоцк</a:t>
            </a: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6549" y="510565"/>
            <a:ext cx="9361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4772"/>
              </p:ext>
            </p:extLst>
          </p:nvPr>
        </p:nvGraphicFramePr>
        <p:xfrm>
          <a:off x="0" y="498896"/>
          <a:ext cx="4592960" cy="3578176"/>
        </p:xfrm>
        <a:graphic>
          <a:graphicData uri="http://schemas.openxmlformats.org/drawingml/2006/table">
            <a:tbl>
              <a:tblPr firstRow="1" firstCol="1" bandRow="1"/>
              <a:tblGrid>
                <a:gridCol w="2072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808"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Площадь района</a:t>
                      </a: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556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5,7 тысяч га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Численность населения</a:t>
                      </a: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96,3 тысячи </a:t>
                      </a:r>
                      <a:r>
                        <a:rPr lang="ru-RU" sz="13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человек</a:t>
                      </a: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Занято в экономике</a:t>
                      </a: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43,9 </a:t>
                      </a:r>
                      <a:r>
                        <a:rPr lang="ru-RU" sz="13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тысячи</a:t>
                      </a:r>
                      <a:r>
                        <a:rPr lang="ru-RU" sz="1300" b="1" i="0" baseline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человек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Автомобильные дороги</a:t>
                      </a: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Республиканского значения – </a:t>
                      </a: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Р20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spc="-1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Водные ресурсы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9855" algn="l"/>
                        </a:tabLst>
                      </a:pPr>
                      <a:r>
                        <a:rPr lang="ru-RU" sz="1300" b="1" i="0" spc="-1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300" b="1" i="0" spc="-1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i="0" spc="-10" baseline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водных объектов, из них </a:t>
                      </a:r>
                      <a:r>
                        <a:rPr lang="ru-RU" sz="1300" b="1" i="0" spc="-1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300" b="1" i="0" spc="-1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озера </a:t>
                      </a:r>
                      <a:r>
                        <a:rPr lang="ru-RU" sz="1300" b="1" i="0" spc="-1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1300" b="1" i="0" spc="-1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 река  – </a:t>
                      </a:r>
                      <a:r>
                        <a:rPr lang="ru-RU" sz="1300" b="1" i="0" spc="-1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Западная </a:t>
                      </a:r>
                      <a:r>
                        <a:rPr lang="ru-RU" sz="1300" b="1" i="0" spc="-1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Двина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spc="-1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Лесные и природоохранные </a:t>
                      </a:r>
                      <a:r>
                        <a:rPr lang="ru-RU" sz="1300" b="1" spc="-1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ресурсы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ru-RU" sz="1300" b="1" i="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% территории -</a:t>
                      </a:r>
                      <a:r>
                        <a:rPr lang="ru-RU" sz="1300" b="1" i="0" baseline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земли лесного фонда</a:t>
                      </a: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Инновационная и предпринимательская инфраструктура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РИУП «Научно-технологический парк Полоцкого государственного университета».</a:t>
                      </a:r>
                    </a:p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КУП «Новополоцкий центр предпринимательства и недвижимости».</a:t>
                      </a:r>
                    </a:p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Новополоцкий</a:t>
                      </a:r>
                      <a:r>
                        <a:rPr lang="ru-RU" sz="1300" b="1" i="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 нефтехимический кластер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CCFF99">
                        <a:alpha val="50000"/>
                      </a:srgbClr>
                    </a:solidFill>
                  </a:tcPr>
                </a:tc>
              </a:tr>
              <a:tr h="301728"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Преференциальный режим</a:t>
                      </a:r>
                      <a:endParaRPr lang="ru-RU" sz="13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117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Сектор № 15</a:t>
                      </a:r>
                      <a:r>
                        <a:rPr lang="ru-RU" sz="1300" b="1" i="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СЭЗ «Витебск»</a:t>
                      </a:r>
                      <a:endParaRPr lang="ru-RU" sz="13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8000" marR="780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FFFF99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580249" y="810128"/>
            <a:ext cx="5313040" cy="617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>
                <a:solidFill>
                  <a:srgbClr val="990033"/>
                </a:solidFill>
                <a:latin typeface="Arial Narrow" pitchFamily="34" charset="0"/>
                <a:ea typeface="Calibri"/>
                <a:cs typeface="Times New Roman"/>
              </a:rPr>
              <a:t>ПРОМЫШЛЕННОЕ ПРОИЗВОДСТВО</a:t>
            </a:r>
            <a:endParaRPr lang="ru-RU" sz="1600" u="sng" dirty="0">
              <a:solidFill>
                <a:srgbClr val="990033"/>
              </a:solidFill>
              <a:latin typeface="Arial Narrow" pitchFamily="34" charset="0"/>
              <a:ea typeface="Calibri"/>
              <a:cs typeface="Times New Roman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«Нафтан»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- крупнейшее предприятие по нефтепереработке республиканского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значения. 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ООО «ЭддиТек» - производство присадок и пакетов присадок к смазочным маслам.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«Измеритель»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- производство вычислительной, электронной и оптической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аппаратуры.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«Белсплат» - производство металлических дверей. 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УП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«Биомехзавод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бытовых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вторресурсов» - сбор и обработка вторичных материальных ресурсов.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>
                <a:solidFill>
                  <a:srgbClr val="990033"/>
                </a:solidFill>
                <a:latin typeface="Arial Narrow" pitchFamily="34" charset="0"/>
                <a:ea typeface="Calibri"/>
              </a:rPr>
              <a:t>ПРОИЗВОДСТВО ПИЩЕВЫХ  ПРОДУКТОВ</a:t>
            </a:r>
            <a:endParaRPr lang="ru-RU" sz="1600" u="sng" dirty="0">
              <a:solidFill>
                <a:srgbClr val="990033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Филиал Новополоцкий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хлебозавод ОАО  «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Витебскхлебпром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».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>
                <a:solidFill>
                  <a:srgbClr val="990033"/>
                </a:solidFill>
                <a:latin typeface="Arial Narrow" pitchFamily="34" charset="0"/>
                <a:ea typeface="Calibri"/>
              </a:rPr>
              <a:t>ОПТОВАЯ И РОЗНИЧНАЯ ТОРГОВЛЯ</a:t>
            </a:r>
            <a:endParaRPr lang="ru-RU" sz="1600" u="sng" dirty="0">
              <a:solidFill>
                <a:srgbClr val="990033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ООО «Интерсервис» – оптовая </a:t>
            </a:r>
            <a:r>
              <a:rPr lang="ru-RU" sz="1200" dirty="0" err="1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торговя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 нефтепродуктами. 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ООО «</a:t>
            </a:r>
            <a:r>
              <a:rPr lang="ru-RU" sz="1200" dirty="0" err="1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Ресттрэйд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- торговая сеть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«Дионис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». 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«Веста» – торговая сеть «Веста».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ООО «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Евроторг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» - торговая сеть «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Евроопт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  и «</a:t>
            </a:r>
            <a:r>
              <a:rPr lang="ru-RU" sz="1200" dirty="0" err="1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Грошык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ЗАО «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Доброном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» - торговая сеть «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Доброном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» и «Копеечка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19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торговых центров,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2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рынка.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 smtClean="0">
                <a:solidFill>
                  <a:srgbClr val="990033"/>
                </a:solidFill>
                <a:latin typeface="Arial Narrow" pitchFamily="34" charset="0"/>
                <a:ea typeface="Calibri"/>
                <a:cs typeface="Times New Roman"/>
              </a:rPr>
              <a:t>СТРОИТЕЛЬНЫЕ ОРГАНИЗАЦИИ</a:t>
            </a:r>
            <a:endParaRPr lang="ru-RU" sz="1600" b="1" u="sng" dirty="0">
              <a:solidFill>
                <a:srgbClr val="990033"/>
              </a:solidFill>
              <a:latin typeface="Arial Narrow" pitchFamily="34" charset="0"/>
              <a:ea typeface="Calibri"/>
              <a:cs typeface="Times New Roman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Нефтезаводмонтаж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 - основная строительно-монтажная организация 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северo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-западного региона Беларуси,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выполняющая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все виды строительно-монтажных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работ. 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«Трест № 16, г.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Новополоцк» - строительство зданий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и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сооружений любого назначения, сложности и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этажности.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ОАО «СРСУ-3» - все виды строительных услуг.</a:t>
            </a: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 smtClean="0">
                <a:solidFill>
                  <a:srgbClr val="990033"/>
                </a:solidFill>
                <a:latin typeface="Arial Narrow" pitchFamily="34" charset="0"/>
                <a:ea typeface="Calibri"/>
                <a:cs typeface="Times New Roman"/>
              </a:rPr>
              <a:t>ТРАНСПОРТНЫЕ ОРГАНИЗАЦИИ</a:t>
            </a:r>
            <a:r>
              <a:rPr lang="ru-RU" sz="1600" b="1" dirty="0" smtClean="0">
                <a:solidFill>
                  <a:srgbClr val="990033"/>
                </a:solidFill>
                <a:latin typeface="Arial Narrow" pitchFamily="34" charset="0"/>
                <a:ea typeface="Calibri"/>
                <a:cs typeface="Times New Roman"/>
              </a:rPr>
              <a:t>  </a:t>
            </a:r>
            <a:endParaRPr lang="ru-RU" sz="1600" b="1" dirty="0">
              <a:solidFill>
                <a:srgbClr val="990033"/>
              </a:solidFill>
              <a:latin typeface="Arial Narrow" pitchFamily="34" charset="0"/>
              <a:ea typeface="Calibri"/>
              <a:cs typeface="Times New Roman"/>
            </a:endParaRP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РУП СГ-ТРАНС -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транспортно-экспедиционные услуги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по организации перевозки сжиженных углеводородных газов железнодорожным транспортом как на внутриреспубликанском рынке, так и за пределы Республики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Беларусь.</a:t>
            </a: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ТУП «</a:t>
            </a:r>
            <a:r>
              <a:rPr lang="ru-RU" sz="1200" dirty="0" err="1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БелТехноСервис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» - перевозки 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автомобильным транспортом, в том числе  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мультимодальные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 (морские) перевозки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; доставка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различных видов комплектных и сборных грузов, включая опасные (ADR-грузы);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перевозка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проектных и негабаритных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грузов.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92959" y="498897"/>
            <a:ext cx="5300329" cy="369332"/>
          </a:xfrm>
          <a:prstGeom prst="rect">
            <a:avLst/>
          </a:prstGeom>
          <a:solidFill>
            <a:srgbClr val="D9D9D9">
              <a:alpha val="50196"/>
            </a:srgbClr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</a:rPr>
              <a:t>       СПЕЦИАЛИЗАЦИЯ </a:t>
            </a:r>
            <a:r>
              <a:rPr lang="ru-RU" b="1" dirty="0">
                <a:solidFill>
                  <a:srgbClr val="000000"/>
                </a:solidFill>
              </a:rPr>
              <a:t>ЭКОНОМИКИ 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9" name="Picture 9" descr="Герб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471" y="0"/>
            <a:ext cx="753444" cy="83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-12710" y="4091180"/>
            <a:ext cx="459295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 smtClean="0">
                <a:solidFill>
                  <a:srgbClr val="990033"/>
                </a:solidFill>
                <a:latin typeface="Arial Narrow" pitchFamily="34" charset="0"/>
                <a:ea typeface="Calibri"/>
                <a:cs typeface="Times New Roman"/>
              </a:rPr>
              <a:t>УЧРЕЖДЕНИЯ ОБРАЗОВАНИЯ</a:t>
            </a:r>
            <a:endParaRPr lang="ru-RU" sz="1600" u="sng" dirty="0">
              <a:solidFill>
                <a:srgbClr val="990033"/>
              </a:solidFill>
              <a:latin typeface="Arial Narrow" pitchFamily="34" charset="0"/>
              <a:ea typeface="Calibri"/>
              <a:cs typeface="Times New Roman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Полоцкий государственный университет имени Евфросинии Полоцкой - крупнейший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региональный научно-образовательный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центр. По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таким направлениям, как машиностроение, строительство и жилищно-коммунальное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хозяйство –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бесспорный лидер на </a:t>
            </a:r>
            <a:r>
              <a:rPr lang="ru-RU" sz="1200" dirty="0" err="1">
                <a:solidFill>
                  <a:srgbClr val="000099"/>
                </a:solidFill>
                <a:latin typeface="Arial Narrow" pitchFamily="34" charset="0"/>
                <a:ea typeface="Calibri"/>
              </a:rPr>
              <a:t>Витебщине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, а в области </a:t>
            </a:r>
            <a:r>
              <a:rPr lang="ru-RU" sz="1200" spc="-2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трубопроводного транспорта, нефтехимии и нефтепереработки – </a:t>
            </a:r>
            <a:r>
              <a:rPr lang="ru-RU" sz="1200" spc="-2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в </a:t>
            </a:r>
            <a:r>
              <a:rPr lang="ru-RU" sz="1200" spc="-2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стране.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 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Новополоцкий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государственный музыкальный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колледж.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Новополоцкое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государственное училище олимпийского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резерва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.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Новополоцкий государственный </a:t>
            </a: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политехнический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колледж.</a:t>
            </a:r>
            <a:endParaRPr lang="ru-RU" sz="120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 smtClean="0">
                <a:solidFill>
                  <a:srgbClr val="990033"/>
                </a:solidFill>
                <a:latin typeface="Arial Narrow" pitchFamily="34" charset="0"/>
                <a:ea typeface="Calibri"/>
              </a:rPr>
              <a:t>ТУРИСТИЧЕСКИЙ ПОТЕНЦИАЛ</a:t>
            </a:r>
          </a:p>
          <a:p>
            <a:pPr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dirty="0">
                <a:solidFill>
                  <a:srgbClr val="000099"/>
                </a:solidFill>
                <a:latin typeface="Arial Narrow" pitchFamily="34" charset="0"/>
                <a:ea typeface="Calibri"/>
              </a:rPr>
              <a:t>Крупный нефтехимический комплекс города имеет республиканское значение,  может рассматриваться как объект промышленного </a:t>
            </a:r>
            <a:r>
              <a:rPr lang="ru-RU" sz="120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туризма.</a:t>
            </a: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600" b="1" u="sng" dirty="0" smtClean="0">
                <a:solidFill>
                  <a:srgbClr val="990033"/>
                </a:solidFill>
                <a:latin typeface="Arial Narrow" pitchFamily="34" charset="0"/>
                <a:ea typeface="Calibri"/>
              </a:rPr>
              <a:t>ИНФРАСТРУКТУРА РАЗМЕЩЕНИЯ</a:t>
            </a:r>
            <a:endParaRPr lang="ru-RU" sz="1600" b="1" u="sng" dirty="0">
              <a:solidFill>
                <a:srgbClr val="990033"/>
              </a:solidFill>
              <a:latin typeface="Arial Narrow" pitchFamily="34" charset="0"/>
              <a:ea typeface="Calibri"/>
            </a:endParaRPr>
          </a:p>
          <a:p>
            <a:pPr lvl="0" indent="177800" algn="just" fontAlgn="base">
              <a:lnSpc>
                <a:spcPct val="95000"/>
              </a:lnSpc>
              <a:buFont typeface="Wingdings"/>
              <a:buChar char=""/>
              <a:tabLst>
                <a:tab pos="323850" algn="l"/>
              </a:tabLst>
            </a:pPr>
            <a:r>
              <a:rPr lang="ru-RU" sz="1200" spc="-10" dirty="0" smtClean="0">
                <a:solidFill>
                  <a:srgbClr val="000099"/>
                </a:solidFill>
                <a:latin typeface="Arial Narrow" pitchFamily="34" charset="0"/>
                <a:ea typeface="Calibri"/>
              </a:rPr>
              <a:t>6 гостиниц на 430 мест, 1 санаторно-курортная организация на 140 мест.</a:t>
            </a:r>
            <a:endParaRPr lang="ru-RU" sz="1200" spc="-10" dirty="0">
              <a:solidFill>
                <a:srgbClr val="000099"/>
              </a:solidFill>
              <a:latin typeface="Arial Narrow" pitchFamily="34" charset="0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619296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6541</TotalTime>
  <Words>438</Words>
  <Application>Microsoft Office PowerPoint</Application>
  <PresentationFormat>Лист A4 (210x297 мм)</PresentationFormat>
  <Paragraphs>52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Н. Груздев</dc:creator>
  <cp:lastModifiedBy>RePack by Diakov</cp:lastModifiedBy>
  <cp:revision>482</cp:revision>
  <cp:lastPrinted>2021-06-07T12:11:18Z</cp:lastPrinted>
  <dcterms:created xsi:type="dcterms:W3CDTF">2020-02-12T05:40:51Z</dcterms:created>
  <dcterms:modified xsi:type="dcterms:W3CDTF">2023-06-30T14:26:17Z</dcterms:modified>
</cp:coreProperties>
</file>